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08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14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4570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174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740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4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446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51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322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8461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232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4806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5336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678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0060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630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737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905" cy="32969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45614" marR="1739264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marL="2381250" marR="2374265" indent="-635" algn="ctr">
              <a:lnSpc>
                <a:spcPct val="167500"/>
              </a:lnSpc>
            </a:pP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 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110" dirty="0">
                <a:latin typeface="Cambria"/>
                <a:cs typeface="Cambria"/>
              </a:rPr>
              <a:t>Set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b="1" spc="70" dirty="0">
                <a:latin typeface="Cambria"/>
                <a:cs typeface="Cambria"/>
              </a:rPr>
              <a:t>Direct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Addressing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Indirect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Addressing:</a:t>
            </a:r>
            <a:endParaRPr sz="1200">
              <a:latin typeface="Cambria"/>
              <a:cs typeface="Cambria"/>
            </a:endParaRPr>
          </a:p>
          <a:p>
            <a:pPr marL="12700" marR="7620" indent="629285" algn="just">
              <a:lnSpc>
                <a:spcPts val="1400"/>
              </a:lnSpc>
              <a:spcBef>
                <a:spcPts val="1055"/>
              </a:spcBef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45" dirty="0">
                <a:latin typeface="Cambria"/>
                <a:cs typeface="Cambria"/>
              </a:rPr>
              <a:t>direct </a:t>
            </a:r>
            <a:r>
              <a:rPr sz="1200" spc="70" dirty="0">
                <a:latin typeface="Cambria"/>
                <a:cs typeface="Cambria"/>
              </a:rPr>
              <a:t>addressing </a:t>
            </a:r>
            <a:r>
              <a:rPr sz="1200" spc="80" dirty="0">
                <a:latin typeface="Cambria"/>
                <a:cs typeface="Cambria"/>
              </a:rPr>
              <a:t>mode,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35" dirty="0">
                <a:latin typeface="Cambria"/>
                <a:cs typeface="Cambria"/>
              </a:rPr>
              <a:t>field </a:t>
            </a:r>
            <a:r>
              <a:rPr sz="1200" spc="65" dirty="0">
                <a:latin typeface="Cambria"/>
                <a:cs typeface="Cambria"/>
              </a:rPr>
              <a:t>in </a:t>
            </a:r>
            <a:r>
              <a:rPr sz="1200" spc="70" dirty="0">
                <a:latin typeface="Cambria"/>
                <a:cs typeface="Cambria"/>
              </a:rPr>
              <a:t>the instruction </a:t>
            </a:r>
            <a:r>
              <a:rPr sz="1200" spc="75" dirty="0">
                <a:latin typeface="Cambria"/>
                <a:cs typeface="Cambria"/>
              </a:rPr>
              <a:t>contains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effective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no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intermediate  </a:t>
            </a:r>
            <a:r>
              <a:rPr sz="1200" spc="65" dirty="0">
                <a:latin typeface="Cambria"/>
                <a:cs typeface="Cambria"/>
              </a:rPr>
              <a:t>memory  </a:t>
            </a:r>
            <a:r>
              <a:rPr sz="1200" spc="85" dirty="0">
                <a:latin typeface="Cambria"/>
                <a:cs typeface="Cambria"/>
              </a:rPr>
              <a:t>access 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required.</a:t>
            </a:r>
            <a:endParaRPr sz="1200">
              <a:latin typeface="Cambria"/>
              <a:cs typeface="Cambria"/>
            </a:endParaRPr>
          </a:p>
          <a:p>
            <a:pPr marL="12700" marR="5080" indent="629285" algn="just">
              <a:lnSpc>
                <a:spcPct val="97900"/>
              </a:lnSpc>
              <a:spcBef>
                <a:spcPts val="969"/>
              </a:spcBef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55" dirty="0">
                <a:latin typeface="Cambria"/>
                <a:cs typeface="Cambria"/>
              </a:rPr>
              <a:t>Indirect </a:t>
            </a:r>
            <a:r>
              <a:rPr sz="1200" spc="70" dirty="0">
                <a:latin typeface="Cambria"/>
                <a:cs typeface="Cambria"/>
              </a:rPr>
              <a:t>addressing </a:t>
            </a:r>
            <a:r>
              <a:rPr sz="1200" spc="80" dirty="0">
                <a:latin typeface="Cambria"/>
                <a:cs typeface="Cambria"/>
              </a:rPr>
              <a:t>mode,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35" dirty="0">
                <a:latin typeface="Cambria"/>
                <a:cs typeface="Cambria"/>
              </a:rPr>
              <a:t>field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80" dirty="0">
                <a:latin typeface="Cambria"/>
                <a:cs typeface="Cambria"/>
              </a:rPr>
              <a:t>contains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60" dirty="0">
                <a:latin typeface="Cambria"/>
                <a:cs typeface="Cambria"/>
              </a:rPr>
              <a:t>location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45" dirty="0">
                <a:latin typeface="Cambria"/>
                <a:cs typeface="Cambria"/>
              </a:rPr>
              <a:t>register where </a:t>
            </a:r>
            <a:r>
              <a:rPr sz="1200" spc="35" dirty="0">
                <a:latin typeface="Cambria"/>
                <a:cs typeface="Cambria"/>
              </a:rPr>
              <a:t>effective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65" dirty="0">
                <a:latin typeface="Cambria"/>
                <a:cs typeface="Cambria"/>
              </a:rPr>
              <a:t>operand </a:t>
            </a:r>
            <a:r>
              <a:rPr sz="1200" spc="70" dirty="0">
                <a:latin typeface="Cambria"/>
                <a:cs typeface="Cambria"/>
              </a:rPr>
              <a:t>is present.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requires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accesses.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5894" y="3934949"/>
            <a:ext cx="4191000" cy="47544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114925" cy="693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Instructions:</a:t>
            </a:r>
            <a:endParaRPr sz="1200">
              <a:latin typeface="Cambria"/>
              <a:cs typeface="Cambria"/>
            </a:endParaRPr>
          </a:p>
          <a:p>
            <a:pPr marL="641985">
              <a:lnSpc>
                <a:spcPts val="1420"/>
              </a:lnSpc>
              <a:spcBef>
                <a:spcPts val="969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 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 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formats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420"/>
              </a:lnSpc>
            </a:pP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3236" y="627380"/>
            <a:ext cx="778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4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4456303"/>
            <a:ext cx="5971540" cy="398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Fig: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Basic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Computer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formats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ts val="1430"/>
              </a:lnSpc>
              <a:spcBef>
                <a:spcPts val="104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60" dirty="0">
                <a:latin typeface="Cambria"/>
                <a:cs typeface="Cambria"/>
              </a:rPr>
              <a:t>Memory-reference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instruction:</a:t>
            </a:r>
            <a:endParaRPr sz="1200">
              <a:latin typeface="Cambria"/>
              <a:cs typeface="Cambria"/>
            </a:endParaRPr>
          </a:p>
          <a:p>
            <a:pPr marL="926465" marR="7620" lvl="1" indent="-228600" algn="just">
              <a:lnSpc>
                <a:spcPts val="1400"/>
              </a:lnSpc>
              <a:spcBef>
                <a:spcPts val="70"/>
              </a:spcBef>
              <a:buFont typeface="Courier New"/>
              <a:buChar char="o"/>
              <a:tabLst>
                <a:tab pos="975994" algn="l"/>
              </a:tabLst>
            </a:pPr>
            <a:r>
              <a:rPr dirty="0"/>
              <a:t>	</a:t>
            </a: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memory-reference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95" dirty="0">
                <a:latin typeface="Cambria"/>
                <a:cs typeface="Cambria"/>
              </a:rPr>
              <a:t>uses </a:t>
            </a:r>
            <a:r>
              <a:rPr sz="1200" spc="75" dirty="0">
                <a:latin typeface="Cambria"/>
                <a:cs typeface="Cambria"/>
              </a:rPr>
              <a:t>12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specify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75" dirty="0">
                <a:latin typeface="Cambria"/>
                <a:cs typeface="Cambria"/>
              </a:rPr>
              <a:t>address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mode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I.</a:t>
            </a:r>
            <a:endParaRPr sz="1200">
              <a:latin typeface="Cambria"/>
              <a:cs typeface="Cambria"/>
            </a:endParaRPr>
          </a:p>
          <a:p>
            <a:pPr marL="1383665" lvl="2" indent="-229235" algn="just">
              <a:lnSpc>
                <a:spcPts val="1370"/>
              </a:lnSpc>
              <a:buFont typeface="Wingdings"/>
              <a:buChar char=""/>
              <a:tabLst>
                <a:tab pos="1384300" algn="l"/>
              </a:tabLst>
            </a:pPr>
            <a:r>
              <a:rPr sz="1200" spc="15" dirty="0">
                <a:latin typeface="Cambria"/>
                <a:cs typeface="Cambria"/>
              </a:rPr>
              <a:t>I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equal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direct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indirect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address.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ts val="1420"/>
              </a:lnSpc>
              <a:spcBef>
                <a:spcPts val="5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60" dirty="0">
                <a:latin typeface="Cambria"/>
                <a:cs typeface="Cambria"/>
              </a:rPr>
              <a:t>Register-reference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instruction:</a:t>
            </a:r>
            <a:endParaRPr sz="1200">
              <a:latin typeface="Cambria"/>
              <a:cs typeface="Cambria"/>
            </a:endParaRPr>
          </a:p>
          <a:p>
            <a:pPr marL="926465" marR="5715" lvl="1" indent="-228600" algn="just">
              <a:lnSpc>
                <a:spcPts val="1420"/>
              </a:lnSpc>
              <a:spcBef>
                <a:spcPts val="4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register-reference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55" dirty="0">
                <a:latin typeface="Cambria"/>
                <a:cs typeface="Cambria"/>
              </a:rPr>
              <a:t>are recognized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111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leftmost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(bit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15)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926465" lvl="1" indent="-229235" algn="just">
              <a:lnSpc>
                <a:spcPts val="1345"/>
              </a:lnSpc>
              <a:buFont typeface="Courier New"/>
              <a:buChar char="o"/>
              <a:tabLst>
                <a:tab pos="9271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register-reference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specifies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on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test</a:t>
            </a:r>
            <a:endParaRPr sz="1200">
              <a:latin typeface="Cambria"/>
              <a:cs typeface="Cambria"/>
            </a:endParaRPr>
          </a:p>
          <a:p>
            <a:pPr marL="926465" marR="5080" algn="just">
              <a:lnSpc>
                <a:spcPts val="1400"/>
              </a:lnSpc>
              <a:spcBef>
                <a:spcPts val="70"/>
              </a:spcBef>
            </a:pP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AC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An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 not  needed;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therefore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test </a:t>
            </a:r>
            <a:r>
              <a:rPr sz="1200" spc="-25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executed.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ts val="1420"/>
              </a:lnSpc>
              <a:spcBef>
                <a:spcPts val="1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70" dirty="0">
                <a:latin typeface="Cambria"/>
                <a:cs typeface="Cambria"/>
              </a:rPr>
              <a:t>Input-output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Instruction:</a:t>
            </a:r>
            <a:endParaRPr sz="1200">
              <a:latin typeface="Cambria"/>
              <a:cs typeface="Cambria"/>
            </a:endParaRPr>
          </a:p>
          <a:p>
            <a:pPr marL="926465" marR="5715" lvl="1" indent="-228600" algn="just">
              <a:lnSpc>
                <a:spcPts val="1420"/>
              </a:lnSpc>
              <a:spcBef>
                <a:spcPts val="4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90" dirty="0">
                <a:latin typeface="Cambria"/>
                <a:cs typeface="Cambria"/>
              </a:rPr>
              <a:t>An </a:t>
            </a:r>
            <a:r>
              <a:rPr sz="1200" spc="80" dirty="0">
                <a:latin typeface="Cambria"/>
                <a:cs typeface="Cambria"/>
              </a:rPr>
              <a:t>input-output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recognized</a:t>
            </a:r>
            <a:r>
              <a:rPr sz="1200" spc="60" dirty="0">
                <a:latin typeface="Cambria"/>
                <a:cs typeface="Cambria"/>
              </a:rPr>
              <a:t> 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50" dirty="0">
                <a:latin typeface="Cambria"/>
                <a:cs typeface="Cambria"/>
              </a:rPr>
              <a:t>operation 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111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leftmost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926465" lvl="1" indent="-229235" algn="just">
              <a:lnSpc>
                <a:spcPts val="1360"/>
              </a:lnSpc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remaining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bits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type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input-output</a:t>
            </a:r>
            <a:endParaRPr sz="1200">
              <a:latin typeface="Cambria"/>
              <a:cs typeface="Cambria"/>
            </a:endParaRPr>
          </a:p>
          <a:p>
            <a:pPr marL="926465" algn="just">
              <a:lnSpc>
                <a:spcPct val="100000"/>
              </a:lnSpc>
              <a:spcBef>
                <a:spcPts val="670"/>
              </a:spcBef>
            </a:pP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test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performed.</a:t>
            </a:r>
            <a:endParaRPr sz="1200">
              <a:latin typeface="Cambria"/>
              <a:cs typeface="Cambria"/>
            </a:endParaRPr>
          </a:p>
          <a:p>
            <a:pPr marL="12700" marR="5715" indent="48260" algn="just">
              <a:lnSpc>
                <a:spcPct val="146700"/>
              </a:lnSpc>
              <a:spcBef>
                <a:spcPts val="1010"/>
              </a:spcBef>
            </a:pPr>
            <a:r>
              <a:rPr sz="1200" spc="45" dirty="0">
                <a:latin typeface="Cambria"/>
                <a:cs typeface="Cambria"/>
              </a:rPr>
              <a:t>Total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85" dirty="0">
                <a:latin typeface="Cambria"/>
                <a:cs typeface="Cambria"/>
              </a:rPr>
              <a:t>chosen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basic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5" dirty="0">
                <a:latin typeface="Cambria"/>
                <a:cs typeface="Cambria"/>
              </a:rPr>
              <a:t>equal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5" dirty="0">
                <a:latin typeface="Cambria"/>
                <a:cs typeface="Cambria"/>
              </a:rPr>
              <a:t>25 </a:t>
            </a:r>
            <a:r>
              <a:rPr sz="1200" spc="100" dirty="0">
                <a:latin typeface="Cambria"/>
                <a:cs typeface="Cambria"/>
              </a:rPr>
              <a:t>as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listed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1941" y="1275195"/>
            <a:ext cx="5048357" cy="2867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933313"/>
            <a:ext cx="5968365" cy="288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8905">
              <a:lnSpc>
                <a:spcPct val="100000"/>
              </a:lnSpc>
              <a:spcBef>
                <a:spcPts val="100"/>
              </a:spcBef>
            </a:pPr>
            <a:r>
              <a:rPr sz="1200" b="1" spc="40" dirty="0">
                <a:latin typeface="Cambria"/>
                <a:cs typeface="Cambria"/>
              </a:rPr>
              <a:t>Table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-55" dirty="0">
                <a:latin typeface="Cambria"/>
                <a:cs typeface="Cambria"/>
              </a:rPr>
              <a:t>(i)</a:t>
            </a:r>
            <a:endParaRPr sz="1200">
              <a:latin typeface="Cambria"/>
              <a:cs typeface="Cambria"/>
            </a:endParaRPr>
          </a:p>
          <a:p>
            <a:pPr marL="12700" marR="6350">
              <a:lnSpc>
                <a:spcPct val="147500"/>
              </a:lnSpc>
              <a:spcBef>
                <a:spcPts val="980"/>
              </a:spcBef>
            </a:pPr>
            <a:r>
              <a:rPr sz="1200" spc="80" dirty="0">
                <a:latin typeface="Cambria"/>
                <a:cs typeface="Cambria"/>
              </a:rPr>
              <a:t>Hexadecimal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equivalent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reduce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16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hexadecimal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digit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equivalent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bits.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46800"/>
              </a:lnSpc>
              <a:spcBef>
                <a:spcPts val="107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memory-reference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an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bits.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60" dirty="0">
                <a:latin typeface="Cambria"/>
                <a:cs typeface="Cambria"/>
              </a:rPr>
              <a:t>part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denoted by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5" dirty="0">
                <a:latin typeface="Cambria"/>
                <a:cs typeface="Cambria"/>
              </a:rPr>
              <a:t>x</a:t>
            </a:r>
            <a:r>
              <a:rPr sz="1200" spc="5" dirty="0">
                <a:latin typeface="Trebuchet MS"/>
                <a:cs typeface="Trebuchet MS"/>
              </a:rPr>
              <a:t>’</a:t>
            </a:r>
            <a:r>
              <a:rPr sz="1200" spc="5" dirty="0">
                <a:latin typeface="Cambria"/>
                <a:cs typeface="Cambria"/>
              </a:rPr>
              <a:t>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90" dirty="0">
                <a:latin typeface="Cambria"/>
                <a:cs typeface="Cambria"/>
              </a:rPr>
              <a:t>stand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75" dirty="0">
                <a:latin typeface="Cambria"/>
                <a:cs typeface="Cambria"/>
              </a:rPr>
              <a:t>hexadecimal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corresponding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12-bit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address.</a:t>
            </a:r>
            <a:endParaRPr sz="1200">
              <a:latin typeface="Cambria"/>
              <a:cs typeface="Cambria"/>
            </a:endParaRPr>
          </a:p>
          <a:p>
            <a:pPr marL="926465" lvl="1" indent="-229235" algn="just">
              <a:lnSpc>
                <a:spcPct val="100000"/>
              </a:lnSpc>
              <a:spcBef>
                <a:spcPts val="67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last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designated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symbol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I.</a:t>
            </a:r>
            <a:endParaRPr sz="1200">
              <a:latin typeface="Cambria"/>
              <a:cs typeface="Cambria"/>
            </a:endParaRPr>
          </a:p>
          <a:p>
            <a:pPr marL="1383665" lvl="2" indent="-228600" algn="just">
              <a:lnSpc>
                <a:spcPct val="100000"/>
              </a:lnSpc>
              <a:spcBef>
                <a:spcPts val="675"/>
              </a:spcBef>
              <a:buFont typeface="Wingdings"/>
              <a:buChar char=""/>
              <a:tabLst>
                <a:tab pos="1384300" algn="l"/>
              </a:tabLst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I=0, 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last 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 </a:t>
            </a:r>
            <a:r>
              <a:rPr sz="1200" spc="3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 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endParaRPr sz="1200">
              <a:latin typeface="Cambria"/>
              <a:cs typeface="Cambria"/>
            </a:endParaRPr>
          </a:p>
          <a:p>
            <a:pPr marL="1383665" marR="6350" algn="just">
              <a:lnSpc>
                <a:spcPct val="146700"/>
              </a:lnSpc>
              <a:spcBef>
                <a:spcPts val="10"/>
              </a:spcBef>
            </a:pPr>
            <a:r>
              <a:rPr sz="1200" spc="75" dirty="0">
                <a:latin typeface="Cambria"/>
                <a:cs typeface="Cambria"/>
              </a:rPr>
              <a:t>hexadecimal </a:t>
            </a:r>
            <a:r>
              <a:rPr sz="1200" spc="40" dirty="0">
                <a:latin typeface="Cambria"/>
                <a:cs typeface="Cambria"/>
              </a:rPr>
              <a:t>digit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equivalent </a:t>
            </a:r>
            <a:r>
              <a:rPr sz="1200" spc="50" dirty="0">
                <a:latin typeface="Cambria"/>
                <a:cs typeface="Cambria"/>
              </a:rPr>
              <a:t>from  </a:t>
            </a:r>
            <a:r>
              <a:rPr sz="1200" spc="75" dirty="0">
                <a:latin typeface="Cambria"/>
                <a:cs typeface="Cambria"/>
              </a:rPr>
              <a:t>0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5" dirty="0">
                <a:latin typeface="Cambria"/>
                <a:cs typeface="Cambria"/>
              </a:rPr>
              <a:t>6 since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last </a:t>
            </a:r>
            <a:r>
              <a:rPr sz="1200" spc="50" dirty="0">
                <a:latin typeface="Cambria"/>
                <a:cs typeface="Cambria"/>
              </a:rPr>
              <a:t>bit 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0.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4970" y="342900"/>
            <a:ext cx="4267200" cy="5303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235712"/>
            <a:ext cx="5740400" cy="245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065" marR="5080" indent="-228600" algn="just">
              <a:lnSpc>
                <a:spcPct val="146700"/>
              </a:lnSpc>
              <a:spcBef>
                <a:spcPts val="100"/>
              </a:spcBef>
              <a:buFont typeface="Wingdings"/>
              <a:buChar char=""/>
              <a:tabLst>
                <a:tab pos="1155700" algn="l"/>
              </a:tabLst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0" dirty="0">
                <a:latin typeface="Cambria"/>
                <a:cs typeface="Cambria"/>
              </a:rPr>
              <a:t>I=1, the </a:t>
            </a:r>
            <a:r>
              <a:rPr sz="1200" spc="75" dirty="0">
                <a:latin typeface="Cambria"/>
                <a:cs typeface="Cambria"/>
              </a:rPr>
              <a:t>hexadecimal </a:t>
            </a:r>
            <a:r>
              <a:rPr sz="1200" spc="40" dirty="0">
                <a:latin typeface="Cambria"/>
                <a:cs typeface="Cambria"/>
              </a:rPr>
              <a:t>digit </a:t>
            </a:r>
            <a:r>
              <a:rPr sz="1200" spc="60" dirty="0">
                <a:latin typeface="Cambria"/>
                <a:cs typeface="Cambria"/>
              </a:rPr>
              <a:t>equivalent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last </a:t>
            </a:r>
            <a:r>
              <a:rPr sz="1200" spc="60" dirty="0">
                <a:latin typeface="Cambria"/>
                <a:cs typeface="Cambria"/>
              </a:rPr>
              <a:t>four </a:t>
            </a:r>
            <a:r>
              <a:rPr sz="1200" spc="65" dirty="0">
                <a:latin typeface="Cambria"/>
                <a:cs typeface="Cambria"/>
              </a:rPr>
              <a:t> bits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instruction </a:t>
            </a:r>
            <a:r>
              <a:rPr sz="1200" spc="75" dirty="0">
                <a:latin typeface="Cambria"/>
                <a:cs typeface="Cambria"/>
              </a:rPr>
              <a:t>ranges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75" dirty="0">
                <a:latin typeface="Cambria"/>
                <a:cs typeface="Cambria"/>
              </a:rPr>
              <a:t>8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170" dirty="0">
                <a:latin typeface="Cambria"/>
                <a:cs typeface="Cambria"/>
              </a:rPr>
              <a:t>E </a:t>
            </a:r>
            <a:r>
              <a:rPr sz="1200" spc="75" dirty="0">
                <a:latin typeface="Cambria"/>
                <a:cs typeface="Cambria"/>
              </a:rPr>
              <a:t>since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last </a:t>
            </a:r>
            <a:r>
              <a:rPr sz="1200" spc="50" dirty="0">
                <a:latin typeface="Cambria"/>
                <a:cs typeface="Cambria"/>
              </a:rPr>
              <a:t>bit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  <a:p>
            <a:pPr marL="240665" marR="5080" indent="-228600" algn="just">
              <a:lnSpc>
                <a:spcPct val="146900"/>
              </a:lnSpc>
              <a:spcBef>
                <a:spcPts val="70"/>
              </a:spcBef>
              <a:buFont typeface="Symbol"/>
              <a:buChar char=""/>
              <a:tabLst>
                <a:tab pos="241300" algn="l"/>
              </a:tabLst>
            </a:pPr>
            <a:r>
              <a:rPr sz="1200" spc="50" dirty="0">
                <a:latin typeface="Cambria"/>
                <a:cs typeface="Cambria"/>
              </a:rPr>
              <a:t>Register-reference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95" dirty="0">
                <a:latin typeface="Cambria"/>
                <a:cs typeface="Cambria"/>
              </a:rPr>
              <a:t>use </a:t>
            </a:r>
            <a:r>
              <a:rPr sz="1200" spc="75" dirty="0">
                <a:latin typeface="Cambria"/>
                <a:cs typeface="Cambria"/>
              </a:rPr>
              <a:t>16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specify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5" dirty="0">
                <a:latin typeface="Cambria"/>
                <a:cs typeface="Cambria"/>
              </a:rPr>
              <a:t>operation. </a:t>
            </a:r>
            <a:r>
              <a:rPr sz="1200" spc="55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leftmost </a:t>
            </a:r>
            <a:r>
              <a:rPr sz="1200" spc="60" dirty="0">
                <a:latin typeface="Cambria"/>
                <a:cs typeface="Cambria"/>
              </a:rPr>
              <a:t>four bits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0" dirty="0">
                <a:latin typeface="Cambria"/>
                <a:cs typeface="Cambria"/>
              </a:rPr>
              <a:t>always </a:t>
            </a:r>
            <a:r>
              <a:rPr sz="1200" spc="85" dirty="0">
                <a:latin typeface="Cambria"/>
                <a:cs typeface="Cambria"/>
              </a:rPr>
              <a:t>0111,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equivalent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5" dirty="0">
                <a:latin typeface="Cambria"/>
                <a:cs typeface="Cambria"/>
              </a:rPr>
              <a:t>hexadecimal </a:t>
            </a:r>
            <a:r>
              <a:rPr sz="1200" spc="100" dirty="0">
                <a:latin typeface="Cambria"/>
                <a:cs typeface="Cambria"/>
              </a:rPr>
              <a:t>7.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55" dirty="0">
                <a:latin typeface="Cambria"/>
                <a:cs typeface="Cambria"/>
              </a:rPr>
              <a:t> three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hexadecimal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digits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give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equivalent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remaining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bits.</a:t>
            </a:r>
            <a:endParaRPr sz="1200">
              <a:latin typeface="Cambria"/>
              <a:cs typeface="Cambria"/>
            </a:endParaRPr>
          </a:p>
          <a:p>
            <a:pPr marL="240665" marR="5715" indent="-228600" algn="just">
              <a:lnSpc>
                <a:spcPct val="146700"/>
              </a:lnSpc>
              <a:spcBef>
                <a:spcPts val="70"/>
              </a:spcBef>
              <a:buFont typeface="Symbol"/>
              <a:buChar char=""/>
              <a:tabLst>
                <a:tab pos="2413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input-output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65" dirty="0">
                <a:latin typeface="Cambria"/>
                <a:cs typeface="Cambria"/>
              </a:rPr>
              <a:t>also </a:t>
            </a:r>
            <a:r>
              <a:rPr sz="1200" spc="95" dirty="0">
                <a:latin typeface="Cambria"/>
                <a:cs typeface="Cambria"/>
              </a:rPr>
              <a:t>use </a:t>
            </a:r>
            <a:r>
              <a:rPr sz="1200" spc="60" dirty="0">
                <a:latin typeface="Cambria"/>
                <a:cs typeface="Cambria"/>
              </a:rPr>
              <a:t>all </a:t>
            </a:r>
            <a:r>
              <a:rPr sz="1200" spc="75" dirty="0">
                <a:latin typeface="Cambria"/>
                <a:cs typeface="Cambria"/>
              </a:rPr>
              <a:t>16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specify </a:t>
            </a:r>
            <a:r>
              <a:rPr sz="1200" spc="12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operation.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last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always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1111,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equivalent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hexadecimal</a:t>
            </a:r>
            <a:r>
              <a:rPr sz="1200" spc="125" dirty="0">
                <a:latin typeface="Cambria"/>
                <a:cs typeface="Cambria"/>
              </a:rPr>
              <a:t> F.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278251"/>
            <a:ext cx="5971540" cy="6268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110" dirty="0">
                <a:latin typeface="Cambria"/>
                <a:cs typeface="Cambria"/>
              </a:rPr>
              <a:t>Set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Completeness:</a:t>
            </a:r>
            <a:endParaRPr sz="1200">
              <a:latin typeface="Cambria"/>
              <a:cs typeface="Cambria"/>
            </a:endParaRPr>
          </a:p>
          <a:p>
            <a:pPr marL="469265" marR="5715" algn="just">
              <a:lnSpc>
                <a:spcPct val="146900"/>
              </a:lnSpc>
              <a:spcBef>
                <a:spcPts val="990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should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so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user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construct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machine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language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evaluate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function.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65" dirty="0">
                <a:latin typeface="Cambria"/>
                <a:cs typeface="Cambria"/>
              </a:rPr>
              <a:t>set completeness </a:t>
            </a:r>
            <a:r>
              <a:rPr sz="1200" spc="40" dirty="0">
                <a:latin typeface="Cambria"/>
                <a:cs typeface="Cambria"/>
              </a:rPr>
              <a:t>refers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type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included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469265" marR="5080" algn="just">
              <a:lnSpc>
                <a:spcPct val="146700"/>
              </a:lnSpc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set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80" dirty="0">
                <a:latin typeface="Cambria"/>
                <a:cs typeface="Cambria"/>
              </a:rPr>
              <a:t>said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65" dirty="0">
                <a:latin typeface="Cambria"/>
                <a:cs typeface="Cambria"/>
              </a:rPr>
              <a:t>complete </a:t>
            </a:r>
            <a:r>
              <a:rPr sz="1200" spc="20" dirty="0">
                <a:latin typeface="Cambria"/>
                <a:cs typeface="Cambria"/>
              </a:rPr>
              <a:t>if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80" dirty="0">
                <a:latin typeface="Cambria"/>
                <a:cs typeface="Cambria"/>
              </a:rPr>
              <a:t>includes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sufficient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categories:</a:t>
            </a:r>
            <a:endParaRPr sz="1200">
              <a:latin typeface="Cambria"/>
              <a:cs typeface="Cambria"/>
            </a:endParaRPr>
          </a:p>
          <a:p>
            <a:pPr marL="926465" indent="-229235" algn="just">
              <a:lnSpc>
                <a:spcPct val="100000"/>
              </a:lnSpc>
              <a:spcBef>
                <a:spcPts val="745"/>
              </a:spcBef>
              <a:buFont typeface="Symbol"/>
              <a:buChar char=""/>
              <a:tabLst>
                <a:tab pos="927100" algn="l"/>
              </a:tabLst>
            </a:pPr>
            <a:r>
              <a:rPr sz="1200" b="1" spc="80" dirty="0">
                <a:latin typeface="Cambria"/>
                <a:cs typeface="Cambria"/>
              </a:rPr>
              <a:t>Arithmetic,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logical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shift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instructions</a:t>
            </a:r>
            <a:endParaRPr sz="1200">
              <a:latin typeface="Cambria"/>
              <a:cs typeface="Cambria"/>
            </a:endParaRPr>
          </a:p>
          <a:p>
            <a:pPr marL="1383665" marR="6985" lvl="1" indent="-228600" algn="just">
              <a:lnSpc>
                <a:spcPct val="146700"/>
              </a:lnSpc>
              <a:buFont typeface="Courier New"/>
              <a:buChar char="o"/>
              <a:tabLst>
                <a:tab pos="1384300" algn="l"/>
              </a:tabLst>
            </a:pPr>
            <a:r>
              <a:rPr sz="1200" spc="65" dirty="0">
                <a:latin typeface="Cambria"/>
                <a:cs typeface="Cambria"/>
              </a:rPr>
              <a:t>Arithmetic,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logical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shift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computational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capabilities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processing</a:t>
            </a:r>
            <a:r>
              <a:rPr sz="1200" spc="70" dirty="0">
                <a:latin typeface="Cambria"/>
                <a:cs typeface="Cambria"/>
              </a:rPr>
              <a:t> the  </a:t>
            </a:r>
            <a:r>
              <a:rPr sz="1200" spc="50" dirty="0">
                <a:latin typeface="Cambria"/>
                <a:cs typeface="Cambria"/>
              </a:rPr>
              <a:t>type 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85" dirty="0">
                <a:latin typeface="Cambria"/>
                <a:cs typeface="Cambria"/>
              </a:rPr>
              <a:t>data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user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wish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employ.</a:t>
            </a:r>
            <a:endParaRPr sz="1200">
              <a:latin typeface="Cambria"/>
              <a:cs typeface="Cambria"/>
            </a:endParaRPr>
          </a:p>
          <a:p>
            <a:pPr marL="926465" marR="5080" indent="-228600" algn="just">
              <a:lnSpc>
                <a:spcPct val="147500"/>
              </a:lnSpc>
              <a:spcBef>
                <a:spcPts val="60"/>
              </a:spcBef>
              <a:buFont typeface="Symbol"/>
              <a:buChar char=""/>
              <a:tabLst>
                <a:tab pos="927100" algn="l"/>
              </a:tabLst>
            </a:pPr>
            <a:r>
              <a:rPr sz="1200" b="1" spc="75" dirty="0">
                <a:latin typeface="Cambria"/>
                <a:cs typeface="Cambria"/>
              </a:rPr>
              <a:t>Data</a:t>
            </a:r>
            <a:r>
              <a:rPr sz="1200" b="1" spc="8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instructions</a:t>
            </a:r>
            <a:r>
              <a:rPr sz="1200" b="1" spc="80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(for</a:t>
            </a:r>
            <a:r>
              <a:rPr sz="1200" b="1" spc="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moving</a:t>
            </a:r>
            <a:r>
              <a:rPr sz="1200" b="1" spc="42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information</a:t>
            </a:r>
            <a:r>
              <a:rPr sz="1200" b="1" spc="39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to </a:t>
            </a:r>
            <a:r>
              <a:rPr sz="1200" b="1" spc="9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 </a:t>
            </a:r>
            <a:r>
              <a:rPr sz="1200" b="1" spc="6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from </a:t>
            </a:r>
            <a:r>
              <a:rPr sz="1200" b="1" spc="6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memory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processor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35" dirty="0">
                <a:latin typeface="Cambria"/>
                <a:cs typeface="Cambria"/>
              </a:rPr>
              <a:t>registers)</a:t>
            </a:r>
            <a:endParaRPr sz="1200">
              <a:latin typeface="Cambria"/>
              <a:cs typeface="Cambria"/>
            </a:endParaRPr>
          </a:p>
          <a:p>
            <a:pPr marL="1383665" marR="5080" lvl="1" indent="-228600" algn="just">
              <a:lnSpc>
                <a:spcPct val="146700"/>
              </a:lnSpc>
              <a:buFont typeface="Courier New"/>
              <a:buChar char="o"/>
              <a:tabLst>
                <a:tab pos="13843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90" dirty="0">
                <a:latin typeface="Cambria"/>
                <a:cs typeface="Cambria"/>
              </a:rPr>
              <a:t>bulk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60" dirty="0">
                <a:latin typeface="Cambria"/>
                <a:cs typeface="Cambria"/>
              </a:rPr>
              <a:t>information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digital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5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stored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memory,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but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computations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done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</a:t>
            </a:r>
            <a:endParaRPr sz="1200">
              <a:latin typeface="Cambria"/>
              <a:cs typeface="Cambria"/>
            </a:endParaRPr>
          </a:p>
          <a:p>
            <a:pPr marL="1383665" marR="6985" algn="just">
              <a:lnSpc>
                <a:spcPct val="146700"/>
              </a:lnSpc>
              <a:spcBef>
                <a:spcPts val="5"/>
              </a:spcBef>
            </a:pP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Therefore,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user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capability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moving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information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units.</a:t>
            </a:r>
            <a:endParaRPr sz="1200">
              <a:latin typeface="Cambria"/>
              <a:cs typeface="Cambria"/>
            </a:endParaRPr>
          </a:p>
          <a:p>
            <a:pPr marL="926465" indent="-229235" algn="just">
              <a:lnSpc>
                <a:spcPct val="100000"/>
              </a:lnSpc>
              <a:spcBef>
                <a:spcPts val="740"/>
              </a:spcBef>
              <a:buFont typeface="Symbol"/>
              <a:buChar char=""/>
              <a:tabLst>
                <a:tab pos="927100" algn="l"/>
              </a:tabLst>
            </a:pPr>
            <a:r>
              <a:rPr sz="1200" b="1" spc="45" dirty="0">
                <a:latin typeface="Cambria"/>
                <a:cs typeface="Cambria"/>
              </a:rPr>
              <a:t>Program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control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25" dirty="0">
                <a:latin typeface="Cambria"/>
                <a:cs typeface="Cambria"/>
              </a:rPr>
              <a:t>or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Branch</a:t>
            </a:r>
            <a:endParaRPr sz="1200">
              <a:latin typeface="Cambria"/>
              <a:cs typeface="Cambria"/>
            </a:endParaRPr>
          </a:p>
          <a:p>
            <a:pPr marL="1383665" marR="6350" lvl="1" indent="-228600" algn="just">
              <a:lnSpc>
                <a:spcPct val="146700"/>
              </a:lnSpc>
              <a:buFont typeface="Courier New"/>
              <a:buChar char="o"/>
              <a:tabLst>
                <a:tab pos="1384300" algn="l"/>
              </a:tabLst>
            </a:pPr>
            <a:r>
              <a:rPr sz="1200" spc="75" dirty="0">
                <a:latin typeface="Cambria"/>
                <a:cs typeface="Cambria"/>
              </a:rPr>
              <a:t>Decision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making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capabilities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important</a:t>
            </a:r>
            <a:r>
              <a:rPr sz="1200" spc="75" dirty="0">
                <a:latin typeface="Cambria"/>
                <a:cs typeface="Cambria"/>
              </a:rPr>
              <a:t> aspect 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 </a:t>
            </a:r>
            <a:r>
              <a:rPr sz="1200" spc="85" dirty="0">
                <a:latin typeface="Cambria"/>
                <a:cs typeface="Cambria"/>
              </a:rPr>
              <a:t>computers. </a:t>
            </a:r>
            <a:r>
              <a:rPr sz="1200" spc="120" dirty="0">
                <a:latin typeface="Cambria"/>
                <a:cs typeface="Cambria"/>
              </a:rPr>
              <a:t>E.g. </a:t>
            </a:r>
            <a:r>
              <a:rPr sz="1200" spc="30" dirty="0">
                <a:latin typeface="Cambria"/>
                <a:cs typeface="Cambria"/>
              </a:rPr>
              <a:t>two </a:t>
            </a:r>
            <a:r>
              <a:rPr sz="1200" spc="90" dirty="0">
                <a:latin typeface="Cambria"/>
                <a:cs typeface="Cambria"/>
              </a:rPr>
              <a:t>numbers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70" dirty="0">
                <a:latin typeface="Cambria"/>
                <a:cs typeface="Cambria"/>
              </a:rPr>
              <a:t>compared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20" dirty="0">
                <a:latin typeface="Cambria"/>
                <a:cs typeface="Cambria"/>
              </a:rPr>
              <a:t>if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greater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than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second,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necessary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endParaRPr sz="1200">
              <a:latin typeface="Cambria"/>
              <a:cs typeface="Cambria"/>
            </a:endParaRPr>
          </a:p>
          <a:p>
            <a:pPr marL="1383665" marR="6350" algn="just">
              <a:lnSpc>
                <a:spcPct val="146700"/>
              </a:lnSpc>
              <a:spcBef>
                <a:spcPts val="15"/>
              </a:spcBef>
            </a:pPr>
            <a:r>
              <a:rPr sz="1200" spc="50" dirty="0">
                <a:latin typeface="Cambria"/>
                <a:cs typeface="Cambria"/>
              </a:rPr>
              <a:t>proceed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differently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than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second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 </a:t>
            </a:r>
            <a:r>
              <a:rPr sz="1200" spc="45" dirty="0">
                <a:latin typeface="Cambria"/>
                <a:cs typeface="Cambria"/>
              </a:rPr>
              <a:t>greater  </a:t>
            </a:r>
            <a:r>
              <a:rPr sz="1200" spc="100" dirty="0">
                <a:latin typeface="Cambria"/>
                <a:cs typeface="Cambria"/>
              </a:rPr>
              <a:t>than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first.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such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45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branch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35712"/>
            <a:ext cx="5971540" cy="720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3665" marR="8255" algn="just">
              <a:lnSpc>
                <a:spcPct val="146700"/>
              </a:lnSpc>
              <a:spcBef>
                <a:spcPts val="100"/>
              </a:spcBef>
            </a:pP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90" dirty="0">
                <a:latin typeface="Cambria"/>
                <a:cs typeface="Cambria"/>
              </a:rPr>
              <a:t>change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sequence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executed.</a:t>
            </a:r>
            <a:endParaRPr sz="1200">
              <a:latin typeface="Cambria"/>
              <a:cs typeface="Cambria"/>
            </a:endParaRPr>
          </a:p>
          <a:p>
            <a:pPr marL="926465" indent="-229235" algn="just">
              <a:lnSpc>
                <a:spcPct val="100000"/>
              </a:lnSpc>
              <a:spcBef>
                <a:spcPts val="740"/>
              </a:spcBef>
              <a:buFont typeface="Symbol"/>
              <a:buChar char=""/>
              <a:tabLst>
                <a:tab pos="927100" algn="l"/>
              </a:tabLst>
            </a:pPr>
            <a:r>
              <a:rPr sz="1200" b="1" spc="75" dirty="0">
                <a:latin typeface="Cambria"/>
                <a:cs typeface="Cambria"/>
              </a:rPr>
              <a:t>Input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output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instructions</a:t>
            </a:r>
            <a:endParaRPr sz="1200">
              <a:latin typeface="Cambria"/>
              <a:cs typeface="Cambria"/>
            </a:endParaRPr>
          </a:p>
          <a:p>
            <a:pPr marL="1383665" indent="-228600" algn="just">
              <a:lnSpc>
                <a:spcPct val="100000"/>
              </a:lnSpc>
              <a:spcBef>
                <a:spcPts val="675"/>
              </a:spcBef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355" dirty="0">
                <a:latin typeface="Courier New"/>
                <a:cs typeface="Courier New"/>
              </a:rPr>
              <a:t> </a:t>
            </a:r>
            <a:r>
              <a:rPr sz="1200" spc="80" dirty="0">
                <a:latin typeface="Cambria"/>
                <a:cs typeface="Cambria"/>
              </a:rPr>
              <a:t>Input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needed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communication</a:t>
            </a:r>
            <a:endParaRPr sz="1200">
              <a:latin typeface="Cambria"/>
              <a:cs typeface="Cambria"/>
            </a:endParaRPr>
          </a:p>
          <a:p>
            <a:pPr marL="1383665" marR="6985" algn="just">
              <a:lnSpc>
                <a:spcPct val="146700"/>
              </a:lnSpc>
              <a:spcBef>
                <a:spcPts val="15"/>
              </a:spcBef>
            </a:pP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computer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user.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Programs  </a:t>
            </a:r>
            <a:r>
              <a:rPr sz="1200" spc="100" dirty="0">
                <a:latin typeface="Cambria"/>
                <a:cs typeface="Cambria"/>
              </a:rPr>
              <a:t>and 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transferred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results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computations</a:t>
            </a:r>
            <a:r>
              <a:rPr sz="1200" spc="110" dirty="0">
                <a:latin typeface="Cambria"/>
                <a:cs typeface="Cambria"/>
              </a:rPr>
              <a:t> must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back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user.</a:t>
            </a:r>
            <a:endParaRPr sz="1200">
              <a:latin typeface="Cambria"/>
              <a:cs typeface="Cambria"/>
            </a:endParaRPr>
          </a:p>
          <a:p>
            <a:pPr marL="12700" marR="10160" algn="just">
              <a:lnSpc>
                <a:spcPct val="146700"/>
              </a:lnSpc>
              <a:spcBef>
                <a:spcPts val="995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55" dirty="0">
                <a:latin typeface="Cambria"/>
                <a:cs typeface="Cambria"/>
              </a:rPr>
              <a:t>listed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50" dirty="0">
                <a:latin typeface="Cambria"/>
                <a:cs typeface="Cambria"/>
              </a:rPr>
              <a:t>Table  </a:t>
            </a:r>
            <a:r>
              <a:rPr sz="1200" spc="-60" dirty="0">
                <a:latin typeface="Cambria"/>
                <a:cs typeface="Cambria"/>
              </a:rPr>
              <a:t>(i)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constitute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00" dirty="0">
                <a:latin typeface="Cambria"/>
                <a:cs typeface="Cambria"/>
              </a:rPr>
              <a:t>minimum </a:t>
            </a:r>
            <a:r>
              <a:rPr sz="1200" spc="65" dirty="0">
                <a:latin typeface="Cambria"/>
                <a:cs typeface="Cambria"/>
              </a:rPr>
              <a:t>set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45" dirty="0">
                <a:latin typeface="Cambria"/>
                <a:cs typeface="Cambria"/>
              </a:rPr>
              <a:t>provides  </a:t>
            </a:r>
            <a:r>
              <a:rPr sz="1200" spc="50" dirty="0">
                <a:latin typeface="Cambria"/>
                <a:cs typeface="Cambria"/>
              </a:rPr>
              <a:t>all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capabilities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mentioned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above.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Cambria"/>
              <a:cs typeface="Cambria"/>
            </a:endParaRPr>
          </a:p>
          <a:p>
            <a:pPr marL="469265" marR="8255" indent="-228600" algn="just">
              <a:lnSpc>
                <a:spcPct val="146700"/>
              </a:lnSpc>
              <a:buSzPct val="116666"/>
              <a:buFont typeface="Symbol"/>
              <a:buChar char=""/>
              <a:tabLst>
                <a:tab pos="469900" algn="l"/>
              </a:tabLst>
            </a:pPr>
            <a:r>
              <a:rPr sz="1200" spc="45" dirty="0">
                <a:latin typeface="Cambria"/>
                <a:cs typeface="Cambria"/>
              </a:rPr>
              <a:t>There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65" dirty="0">
                <a:latin typeface="Cambria"/>
                <a:cs typeface="Cambria"/>
              </a:rPr>
              <a:t>arithmetic </a:t>
            </a:r>
            <a:r>
              <a:rPr sz="1200" spc="75" dirty="0">
                <a:latin typeface="Cambria"/>
                <a:cs typeface="Cambria"/>
              </a:rPr>
              <a:t>instruction, </a:t>
            </a:r>
            <a:r>
              <a:rPr sz="1200" spc="130" dirty="0">
                <a:latin typeface="Cambria"/>
                <a:cs typeface="Cambria"/>
              </a:rPr>
              <a:t>ADD,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30" dirty="0">
                <a:latin typeface="Cambria"/>
                <a:cs typeface="Cambria"/>
              </a:rPr>
              <a:t>two </a:t>
            </a:r>
            <a:r>
              <a:rPr sz="1200" spc="50" dirty="0">
                <a:latin typeface="Cambria"/>
                <a:cs typeface="Cambria"/>
              </a:rPr>
              <a:t>related </a:t>
            </a:r>
            <a:r>
              <a:rPr sz="1200" spc="75" dirty="0">
                <a:latin typeface="Cambria"/>
                <a:cs typeface="Cambria"/>
              </a:rPr>
              <a:t>instructions,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AC(CMA)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increment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AC(INC).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With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85" dirty="0">
                <a:latin typeface="Cambria"/>
                <a:cs typeface="Cambria"/>
              </a:rPr>
              <a:t>add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5" dirty="0">
                <a:latin typeface="Cambria"/>
                <a:cs typeface="Cambria"/>
              </a:rPr>
              <a:t>subtract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numbers </a:t>
            </a:r>
            <a:r>
              <a:rPr sz="1200" spc="75" dirty="0">
                <a:latin typeface="Cambria"/>
                <a:cs typeface="Cambria"/>
              </a:rPr>
              <a:t>when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negative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numbers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signed-2's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representation.</a:t>
            </a:r>
            <a:endParaRPr sz="1200">
              <a:latin typeface="Cambria"/>
              <a:cs typeface="Cambria"/>
            </a:endParaRPr>
          </a:p>
          <a:p>
            <a:pPr marL="469265" marR="8255" indent="-228600" algn="just">
              <a:lnSpc>
                <a:spcPct val="146700"/>
              </a:lnSpc>
              <a:spcBef>
                <a:spcPts val="275"/>
              </a:spcBef>
              <a:buSzPct val="116666"/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circulate </a:t>
            </a:r>
            <a:r>
              <a:rPr sz="1200" spc="80" dirty="0">
                <a:latin typeface="Cambria"/>
                <a:cs typeface="Cambria"/>
              </a:rPr>
              <a:t>instructions, </a:t>
            </a:r>
            <a:r>
              <a:rPr sz="1200" spc="120" dirty="0">
                <a:latin typeface="Cambria"/>
                <a:cs typeface="Cambria"/>
              </a:rPr>
              <a:t>CIR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95" dirty="0">
                <a:latin typeface="Cambria"/>
                <a:cs typeface="Cambria"/>
              </a:rPr>
              <a:t>CIL;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65" dirty="0">
                <a:latin typeface="Cambria"/>
                <a:cs typeface="Cambria"/>
              </a:rPr>
              <a:t>arithmetic </a:t>
            </a:r>
            <a:r>
              <a:rPr sz="1200" spc="70" dirty="0">
                <a:latin typeface="Cambria"/>
                <a:cs typeface="Cambria"/>
              </a:rPr>
              <a:t>shifts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well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type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shifts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desired.</a:t>
            </a:r>
            <a:endParaRPr sz="1200">
              <a:latin typeface="Cambria"/>
              <a:cs typeface="Cambria"/>
            </a:endParaRPr>
          </a:p>
          <a:p>
            <a:pPr marL="469265" marR="8890" indent="-228600" algn="just">
              <a:lnSpc>
                <a:spcPct val="146700"/>
              </a:lnSpc>
              <a:spcBef>
                <a:spcPts val="275"/>
              </a:spcBef>
              <a:buSzPct val="116666"/>
              <a:buFont typeface="Symbol"/>
              <a:buChar char=""/>
              <a:tabLst>
                <a:tab pos="469900" algn="l"/>
              </a:tabLst>
            </a:pPr>
            <a:r>
              <a:rPr sz="1200" spc="45" dirty="0">
                <a:latin typeface="Cambria"/>
                <a:cs typeface="Cambria"/>
              </a:rPr>
              <a:t>There </a:t>
            </a:r>
            <a:r>
              <a:rPr sz="1200" spc="55" dirty="0">
                <a:latin typeface="Cambria"/>
                <a:cs typeface="Cambria"/>
              </a:rPr>
              <a:t>are three </a:t>
            </a:r>
            <a:r>
              <a:rPr sz="1200" spc="50" dirty="0">
                <a:latin typeface="Cambria"/>
                <a:cs typeface="Cambria"/>
              </a:rPr>
              <a:t>logic </a:t>
            </a:r>
            <a:r>
              <a:rPr sz="1200" spc="55" dirty="0">
                <a:latin typeface="Cambria"/>
                <a:cs typeface="Cambria"/>
              </a:rPr>
              <a:t>operations: </a:t>
            </a:r>
            <a:r>
              <a:rPr sz="1200" spc="105" dirty="0">
                <a:latin typeface="Cambria"/>
                <a:cs typeface="Cambria"/>
              </a:rPr>
              <a:t>AND, </a:t>
            </a:r>
            <a:r>
              <a:rPr sz="1200" spc="70" dirty="0">
                <a:latin typeface="Cambria"/>
                <a:cs typeface="Cambria"/>
              </a:rPr>
              <a:t>complement </a:t>
            </a:r>
            <a:r>
              <a:rPr sz="1200" spc="135" dirty="0">
                <a:latin typeface="Cambria"/>
                <a:cs typeface="Cambria"/>
              </a:rPr>
              <a:t>AC </a:t>
            </a:r>
            <a:r>
              <a:rPr sz="1200" spc="55" dirty="0">
                <a:latin typeface="Cambria"/>
                <a:cs typeface="Cambria"/>
              </a:rPr>
              <a:t>(CMA),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0" dirty="0">
                <a:latin typeface="Cambria"/>
                <a:cs typeface="Cambria"/>
              </a:rPr>
              <a:t>clear </a:t>
            </a:r>
            <a:r>
              <a:rPr sz="1200" spc="65" dirty="0">
                <a:latin typeface="Cambria"/>
                <a:cs typeface="Cambria"/>
              </a:rPr>
              <a:t> AC(CLA).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and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NAND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operation.</a:t>
            </a:r>
            <a:endParaRPr sz="1200">
              <a:latin typeface="Cambria"/>
              <a:cs typeface="Cambria"/>
            </a:endParaRPr>
          </a:p>
          <a:p>
            <a:pPr marL="469265" marR="5715" indent="-228600" algn="just">
              <a:lnSpc>
                <a:spcPct val="146700"/>
              </a:lnSpc>
              <a:spcBef>
                <a:spcPts val="275"/>
              </a:spcBef>
              <a:buSzPct val="116666"/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Moving information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135" dirty="0">
                <a:latin typeface="Cambria"/>
                <a:cs typeface="Cambria"/>
              </a:rPr>
              <a:t>AC </a:t>
            </a:r>
            <a:r>
              <a:rPr sz="1200" spc="55" dirty="0">
                <a:latin typeface="Cambria"/>
                <a:cs typeface="Cambria"/>
              </a:rPr>
              <a:t>is </a:t>
            </a:r>
            <a:r>
              <a:rPr sz="1200" spc="75" dirty="0">
                <a:latin typeface="Cambria"/>
                <a:cs typeface="Cambria"/>
              </a:rPr>
              <a:t>accomplished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load </a:t>
            </a:r>
            <a:r>
              <a:rPr sz="1200" spc="130" dirty="0">
                <a:latin typeface="Cambria"/>
                <a:cs typeface="Cambria"/>
              </a:rPr>
              <a:t>AC 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(LDA) </a:t>
            </a:r>
            <a:r>
              <a:rPr sz="1200" spc="75" dirty="0">
                <a:latin typeface="Cambria"/>
                <a:cs typeface="Cambria"/>
              </a:rPr>
              <a:t>instruction. </a:t>
            </a:r>
            <a:r>
              <a:rPr sz="1200" spc="70" dirty="0">
                <a:latin typeface="Cambria"/>
                <a:cs typeface="Cambria"/>
              </a:rPr>
              <a:t>Storing </a:t>
            </a:r>
            <a:r>
              <a:rPr sz="1200" spc="60" dirty="0">
                <a:latin typeface="Cambria"/>
                <a:cs typeface="Cambria"/>
              </a:rPr>
              <a:t>information </a:t>
            </a:r>
            <a:r>
              <a:rPr sz="1200" spc="55" dirty="0">
                <a:latin typeface="Cambria"/>
                <a:cs typeface="Cambria"/>
              </a:rPr>
              <a:t>from </a:t>
            </a:r>
            <a:r>
              <a:rPr sz="1200" spc="135" dirty="0">
                <a:latin typeface="Cambria"/>
                <a:cs typeface="Cambria"/>
              </a:rPr>
              <a:t>AC </a:t>
            </a:r>
            <a:r>
              <a:rPr sz="1200" spc="55" dirty="0">
                <a:latin typeface="Cambria"/>
                <a:cs typeface="Cambria"/>
              </a:rPr>
              <a:t>into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70" dirty="0">
                <a:latin typeface="Cambria"/>
                <a:cs typeface="Cambria"/>
              </a:rPr>
              <a:t>is </a:t>
            </a:r>
            <a:r>
              <a:rPr sz="1200" spc="65" dirty="0">
                <a:latin typeface="Cambria"/>
                <a:cs typeface="Cambria"/>
              </a:rPr>
              <a:t>done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store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AC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(STA)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47100"/>
              </a:lnSpc>
              <a:spcBef>
                <a:spcPts val="270"/>
              </a:spcBef>
              <a:buSzPct val="116666"/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90" dirty="0">
                <a:latin typeface="Cambria"/>
                <a:cs typeface="Cambria"/>
              </a:rPr>
              <a:t>branch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130" dirty="0">
                <a:latin typeface="Cambria"/>
                <a:cs typeface="Cambria"/>
              </a:rPr>
              <a:t>BUN, </a:t>
            </a:r>
            <a:r>
              <a:rPr sz="1200" spc="135" dirty="0">
                <a:latin typeface="Cambria"/>
                <a:cs typeface="Cambria"/>
              </a:rPr>
              <a:t>BSA,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14" dirty="0">
                <a:latin typeface="Cambria"/>
                <a:cs typeface="Cambria"/>
              </a:rPr>
              <a:t>ISZ, </a:t>
            </a:r>
            <a:r>
              <a:rPr sz="1200" spc="50" dirty="0">
                <a:latin typeface="Cambria"/>
                <a:cs typeface="Cambria"/>
              </a:rPr>
              <a:t>together with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four </a:t>
            </a:r>
            <a:r>
              <a:rPr sz="1200" spc="80" dirty="0">
                <a:latin typeface="Cambria"/>
                <a:cs typeface="Cambria"/>
              </a:rPr>
              <a:t>skip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instructions,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capabilities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0" dirty="0">
                <a:latin typeface="Cambria"/>
                <a:cs typeface="Cambria"/>
              </a:rPr>
              <a:t>checking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status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conditions.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146700"/>
              </a:lnSpc>
              <a:spcBef>
                <a:spcPts val="275"/>
              </a:spcBef>
              <a:buSzPct val="116666"/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-10" dirty="0">
                <a:latin typeface="Cambria"/>
                <a:cs typeface="Cambria"/>
              </a:rPr>
              <a:t>(INP)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30" dirty="0">
                <a:latin typeface="Cambria"/>
                <a:cs typeface="Cambria"/>
              </a:rPr>
              <a:t>(OUT)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100" dirty="0">
                <a:latin typeface="Cambria"/>
                <a:cs typeface="Cambria"/>
              </a:rPr>
              <a:t>cause </a:t>
            </a:r>
            <a:r>
              <a:rPr sz="1200" spc="60" dirty="0">
                <a:latin typeface="Cambria"/>
                <a:cs typeface="Cambria"/>
              </a:rPr>
              <a:t>information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be </a:t>
            </a:r>
            <a:r>
              <a:rPr sz="1200" spc="60" dirty="0">
                <a:latin typeface="Cambria"/>
                <a:cs typeface="Cambria"/>
              </a:rPr>
              <a:t> transferred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external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devices.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751</Words>
  <Application>Microsoft Office PowerPoint</Application>
  <PresentationFormat>Custom</PresentationFormat>
  <Paragraphs>58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Cambria</vt:lpstr>
      <vt:lpstr>Century Gothic</vt:lpstr>
      <vt:lpstr>Courier New</vt:lpstr>
      <vt:lpstr>Symbol</vt:lpstr>
      <vt:lpstr>Trebuchet MS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2022-07-26T08:23:23Z</dcterms:created>
  <dcterms:modified xsi:type="dcterms:W3CDTF">2022-07-26T08:23:53Z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2021-02-10T00:00:00Z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